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3" r:id="rId2"/>
    <p:sldId id="264" r:id="rId3"/>
    <p:sldId id="271" r:id="rId4"/>
    <p:sldId id="272" r:id="rId5"/>
    <p:sldId id="273" r:id="rId6"/>
    <p:sldId id="296" r:id="rId7"/>
    <p:sldId id="281" r:id="rId8"/>
    <p:sldId id="292" r:id="rId9"/>
    <p:sldId id="298" r:id="rId10"/>
    <p:sldId id="294" r:id="rId11"/>
    <p:sldId id="299" r:id="rId12"/>
    <p:sldId id="297" r:id="rId13"/>
    <p:sldId id="283" r:id="rId14"/>
    <p:sldId id="290" r:id="rId15"/>
    <p:sldId id="288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>
        <p:scale>
          <a:sx n="81" d="100"/>
          <a:sy n="81" d="100"/>
        </p:scale>
        <p:origin x="-3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1C832-010C-43F8-835C-FA583E52F49E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8F96A-96F4-41DE-9731-878EAE6B8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398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1DD2AA-40DF-4230-A15E-5F1E84481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A0BF37F-16FD-4A6C-AC34-912324ED1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9FA3889-5739-453E-A161-A7A36376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3D84650-48B4-492F-8DDE-EB350FE8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46E7F7-3ADD-40AF-AF5A-66482655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92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E3464B-9AA3-42A9-830A-4C9C9012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A03DDC1-B036-45DB-B300-20EB0FCB7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8370ED-FDA1-4C29-9529-53DE8A6F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26D0AD-6B95-409E-8649-00B6EB70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94474F-4C8C-4D70-8FFA-6DC60BB0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02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546D99D-F17F-43B0-9314-826DCBC21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834EF8F-35B1-467A-B1AE-D49C10C21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4FB5B1-9791-4F51-8D26-50225D6C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89D253-CC75-425D-B779-9B831F8F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919306-AFA0-4260-BCC2-BCB4C51D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3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DEF2A9-8261-4B52-A0CF-A5C8A162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85DE77-BC36-4BFD-B319-CDD1A6AF8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8008E8-D844-4BB3-8D72-7E0BA128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77DEC4-54B5-4716-8AD6-662DA036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AC983E-0007-4C03-B159-119CE74F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55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135D0E-6489-41FC-ABF6-3A7FDB96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3AD11F-B969-43AB-B340-D828829C8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92999AE-11FE-4ECB-B9C4-4A96EFD28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713E3DD-29DC-4073-8C68-BFB19D68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BAA914-EC2D-4031-A358-5EBB2F67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98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D5DF34-2372-4E25-89DD-5994F4AF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D2CBC4-5C81-4E3B-B5BA-E1B28DC3E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701F132-D481-4BA8-8FE9-BB114B46C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AB3FD7E-135E-4CE1-8674-02F262BE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2D60EA6-934C-407D-80B9-4E06DAC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94013E3-F9D1-47D3-B404-F0C1FBE3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39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24CCB7-D2EE-4E5C-B2D7-5C4C389A1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54A27B-0E94-471E-93DF-4F2153119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174304A-1945-4701-A040-C671B5F0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32CD246-B4A3-4F0F-A92A-16EB2BB4A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6198721-9888-45EA-92D2-001BF079D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EE9E565-8693-4E17-A066-E1B7EFE6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8574D6A-4C08-4A81-9BBC-65389E09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E941C4-20A9-43E7-A289-75CB902C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71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28BA08-8F4E-49D5-BE07-69E36025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8BF2D76-5604-48F1-B48E-BAB799E3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384952D-83CF-444D-91C2-9669E8CE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4DAB05-FBAE-4F4D-B3B6-79C54CF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40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E1F27C-E2F2-4584-B611-4BC76D69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FC8D682-0DC8-478E-A6B1-9A8C05F6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C2B62F9-6A66-47D1-9233-646895D3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67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10B141-D191-4C4E-9E6C-95794CAC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CE1E7C-B6CB-483D-A6CB-00F402B87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F6B28FB-F271-4618-BDCF-F8E95DB17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C8FCBC4-EEDE-4042-851F-84717C5C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37B402A-77B8-444B-A21D-C6E6F25BD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A6BB2A6-114D-4BFB-AA9E-6B0B0823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68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E07B87-D338-4427-BA78-55A947B8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0135DF-ADFB-4FC5-A49C-5B525DF46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807031-9E6E-47A7-91AE-55DE30D9E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5A007BD-7D9F-498D-9CD9-80D2A7E7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15-07-2021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F220E3B-1A9B-4699-8781-ED4B9444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Home Automation using IoT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B93091E-D30A-47A0-9FD6-D69AB51D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8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E7731C7-CB63-459C-A31D-57142A9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952D512-AC56-4467-A1BF-4E3BDB546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366DC1-8BC8-4167-9952-75B5F63A2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15-07-2021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4BB4E6-7AAB-4DD4-945E-36774C0A9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Home Automation using IoT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93E267-7C57-4A14-B705-AA33206C5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09A2B-D9E8-4CEB-9769-9E7D353A6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08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2.jpe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2.jpe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xpl/conhome/8643125/proceeding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i.org/10.1109/TEL-NET.2017.8343563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i.org/10.22214/ijraset.2019.11081" TargetMode="External"/><Relationship Id="rId5" Type="http://schemas.openxmlformats.org/officeDocument/2006/relationships/hyperlink" Target="https://www.researchgate.net/deref/http:/dx.doi.org/10.1109/EmergiTech.2016.7737326" TargetMode="Externa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C93CE4-C98B-4A11-B8F2-447D17DE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9AFDE7-5678-4E7A-8AC6-640B09886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IoT World Wrap Up">
            <a:extLst>
              <a:ext uri="{FF2B5EF4-FFF2-40B4-BE49-F238E27FC236}">
                <a16:creationId xmlns="" xmlns:a16="http://schemas.microsoft.com/office/drawing/2014/main" id="{C956BD86-DEF2-4664-A98C-97B441A8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CDBEAC0-C817-4A0C-8037-79EEE338F359}"/>
              </a:ext>
            </a:extLst>
          </p:cNvPr>
          <p:cNvSpPr txBox="1"/>
          <p:nvPr/>
        </p:nvSpPr>
        <p:spPr>
          <a:xfrm>
            <a:off x="2102902" y="224402"/>
            <a:ext cx="1014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5" descr="C:\Users\rajsekar\Pictures\ECE LOGO.jpg">
            <a:extLst>
              <a:ext uri="{FF2B5EF4-FFF2-40B4-BE49-F238E27FC236}">
                <a16:creationId xmlns="" xmlns:a16="http://schemas.microsoft.com/office/drawing/2014/main" id="{CC29EFEC-CD7C-4078-BBA8-F6D21792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53800" y="-5722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114983F-1CBE-4037-92A3-3DF2132EDC5D}"/>
              </a:ext>
            </a:extLst>
          </p:cNvPr>
          <p:cNvSpPr txBox="1"/>
          <p:nvPr/>
        </p:nvSpPr>
        <p:spPr>
          <a:xfrm>
            <a:off x="3031656" y="4531521"/>
            <a:ext cx="218553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Credits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1586845-ACC9-4819-8C4B-F7AADC00CC56}"/>
              </a:ext>
            </a:extLst>
          </p:cNvPr>
          <p:cNvSpPr txBox="1"/>
          <p:nvPr/>
        </p:nvSpPr>
        <p:spPr>
          <a:xfrm>
            <a:off x="2359152" y="5394370"/>
            <a:ext cx="4376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ID – W27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36EB3A1-A492-42BE-A122-7DB046167096}"/>
              </a:ext>
            </a:extLst>
          </p:cNvPr>
          <p:cNvSpPr/>
          <p:nvPr/>
        </p:nvSpPr>
        <p:spPr>
          <a:xfrm>
            <a:off x="1764792" y="152135"/>
            <a:ext cx="7214616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8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HOME </a:t>
            </a:r>
          </a:p>
          <a:p>
            <a:r>
              <a:rPr lang="en-US" sz="88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AUTOMATION </a:t>
            </a:r>
          </a:p>
          <a:p>
            <a:r>
              <a:rPr lang="en-US" sz="88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USING IOT</a:t>
            </a:r>
            <a:endParaRPr lang="en-IN" sz="88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Picture 3" descr="pes logo.png">
            <a:extLst>
              <a:ext uri="{FF2B5EF4-FFF2-40B4-BE49-F238E27FC236}">
                <a16:creationId xmlns="" xmlns:a16="http://schemas.microsoft.com/office/drawing/2014/main" id="{8E7D4627-F0EA-406B-A06F-8BA6D3150DB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e Placeholder 12">
            <a:extLst>
              <a:ext uri="{FF2B5EF4-FFF2-40B4-BE49-F238E27FC236}">
                <a16:creationId xmlns="" xmlns:a16="http://schemas.microsoft.com/office/drawing/2014/main" id="{FB35BEA4-0060-46E3-9A86-12EE162A81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13"/>
            <a:ext cx="27432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15-07-2021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8AAAC4C1-110F-408C-AF0E-A29B1D5D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12"/>
            <a:ext cx="4114800" cy="365125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390FD072-2B5C-434E-AD60-0D6D0833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847" y="6468175"/>
            <a:ext cx="3454153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1</a:t>
            </a:fld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28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3894194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10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28E04D-7FBA-4451-B6C1-055E941D4F09}"/>
              </a:ext>
            </a:extLst>
          </p:cNvPr>
          <p:cNvSpPr txBox="1"/>
          <p:nvPr/>
        </p:nvSpPr>
        <p:spPr>
          <a:xfrm>
            <a:off x="1488591" y="182563"/>
            <a:ext cx="2991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7CEF2EC-4A10-4178-801C-8634176EE49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37" y="1532928"/>
            <a:ext cx="4808954" cy="261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84D13BF-67B7-49E8-B50B-D68B3A7FD689}"/>
              </a:ext>
            </a:extLst>
          </p:cNvPr>
          <p:cNvSpPr txBox="1"/>
          <p:nvPr/>
        </p:nvSpPr>
        <p:spPr>
          <a:xfrm>
            <a:off x="7774499" y="1001298"/>
            <a:ext cx="302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NEAR BULB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1254E0-AD20-4736-BB98-80B60A5F7E3F}"/>
              </a:ext>
            </a:extLst>
          </p:cNvPr>
          <p:cNvSpPr txBox="1"/>
          <p:nvPr/>
        </p:nvSpPr>
        <p:spPr>
          <a:xfrm>
            <a:off x="110401" y="1173257"/>
            <a:ext cx="2492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NEAR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WATCH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578EA67C-28CD-41D4-827E-E8B5EDEC1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49A1F8A-BE80-4E44-A0DB-A97B64118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783524" y="2917887"/>
            <a:ext cx="4326651" cy="2602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1F5F398-7AEB-423A-B21B-24A01A6146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49" y="4216643"/>
            <a:ext cx="4808954" cy="2316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Ubidots IoT Application Development Platform - Ubidots is an IoT  application development platform with data analytics and visualization  tools to rapidly construct and deploy data-driven solutions -  STMicroelectronics">
            <a:extLst>
              <a:ext uri="{FF2B5EF4-FFF2-40B4-BE49-F238E27FC236}">
                <a16:creationId xmlns="" xmlns:a16="http://schemas.microsoft.com/office/drawing/2014/main" id="{8D9E4111-0A8D-41BD-84E3-40809D83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375" y="1206288"/>
            <a:ext cx="3711242" cy="2653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10 Tips to Get the Most Out of Google Assistant | PCMag">
            <a:extLst>
              <a:ext uri="{FF2B5EF4-FFF2-40B4-BE49-F238E27FC236}">
                <a16:creationId xmlns="" xmlns:a16="http://schemas.microsoft.com/office/drawing/2014/main" id="{CE2F29C9-410E-42B8-ACB5-086E09000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375" y="4052163"/>
            <a:ext cx="3711242" cy="2251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7101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3894194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11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28E04D-7FBA-4451-B6C1-055E941D4F09}"/>
              </a:ext>
            </a:extLst>
          </p:cNvPr>
          <p:cNvSpPr txBox="1"/>
          <p:nvPr/>
        </p:nvSpPr>
        <p:spPr>
          <a:xfrm>
            <a:off x="1488591" y="182563"/>
            <a:ext cx="5779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CONTROL </a:t>
            </a:r>
            <a:endParaRPr lang="en-IN" dirty="0"/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578EA67C-28CD-41D4-827E-E8B5EDEC1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2" descr="Google Assistant Lands on Windows 10 with Unofficial Ap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5" y="4326770"/>
            <a:ext cx="2801270" cy="14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Use WordPress IFTTT Recipes to Automate Your Workflo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54" y="1435169"/>
            <a:ext cx="2801270" cy="140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bidots - Industrial IoT Supplier Profile | IoT ONE Digital Transformation  Advisor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96" y="4121732"/>
            <a:ext cx="1443261" cy="144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demcu Lua Wifi Lnternet Esp8266 Development Board Devkit 2.0 Cp2102 Lic  Spi For Apple&amp;#39;s Os - Buy Nodemcu,Esp8266,Wifi Development Board Product on  Alibaba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24" y="3464904"/>
            <a:ext cx="2389457" cy="238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p Arrow 15"/>
          <p:cNvSpPr/>
          <p:nvPr/>
        </p:nvSpPr>
        <p:spPr>
          <a:xfrm>
            <a:off x="1688937" y="3327452"/>
            <a:ext cx="354766" cy="63126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6" name="Picture 12" descr="IFTTT Webhooks on Arduino – Arduino, ESP8266, ESP32 &amp;amp; Raspberry Pi stuf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62" y="1435169"/>
            <a:ext cx="2149566" cy="140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5287" y="5972317"/>
            <a:ext cx="370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Hey Google, Turn on Bulb at 30 %</a:t>
            </a:r>
          </a:p>
        </p:txBody>
      </p:sp>
      <p:sp>
        <p:nvSpPr>
          <p:cNvPr id="21" name="Right Arrow 20"/>
          <p:cNvSpPr/>
          <p:nvPr/>
        </p:nvSpPr>
        <p:spPr>
          <a:xfrm flipV="1">
            <a:off x="3905428" y="1991171"/>
            <a:ext cx="820396" cy="35037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Down Arrow 21"/>
          <p:cNvSpPr/>
          <p:nvPr/>
        </p:nvSpPr>
        <p:spPr>
          <a:xfrm>
            <a:off x="6209670" y="3111797"/>
            <a:ext cx="275974" cy="62190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Arrow 22"/>
          <p:cNvSpPr/>
          <p:nvPr/>
        </p:nvSpPr>
        <p:spPr>
          <a:xfrm>
            <a:off x="7460478" y="4537818"/>
            <a:ext cx="1034042" cy="3277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3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3539088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12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28E04D-7FBA-4451-B6C1-055E941D4F09}"/>
              </a:ext>
            </a:extLst>
          </p:cNvPr>
          <p:cNvSpPr txBox="1"/>
          <p:nvPr/>
        </p:nvSpPr>
        <p:spPr>
          <a:xfrm>
            <a:off x="1488591" y="182563"/>
            <a:ext cx="22012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3" name="ISA 2 - final video">
            <a:hlinkClick r:id="" action="ppaction://media"/>
            <a:extLst>
              <a:ext uri="{FF2B5EF4-FFF2-40B4-BE49-F238E27FC236}">
                <a16:creationId xmlns="" xmlns:a16="http://schemas.microsoft.com/office/drawing/2014/main" id="{96F07726-6342-4BA9-8860-330E1CAC6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1109908"/>
            <a:ext cx="12192001" cy="57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1455938" y="239389"/>
            <a:ext cx="5004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  <a:endParaRPr lang="en-IN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2908773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13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8DF2BD1-4A14-4C1D-80DE-EFA9D479D366}"/>
              </a:ext>
            </a:extLst>
          </p:cNvPr>
          <p:cNvSpPr txBox="1"/>
          <p:nvPr/>
        </p:nvSpPr>
        <p:spPr>
          <a:xfrm>
            <a:off x="243435" y="3545474"/>
            <a:ext cx="107203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smart Wristband</a:t>
            </a:r>
            <a:r>
              <a:rPr lang="en-IN" sz="36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control the functions of the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36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bulb and fan through slide bar, voice and gesture.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IN" sz="36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paper writing.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DC18BEE-16E9-4B1C-8632-AB591DFB918A}"/>
              </a:ext>
            </a:extLst>
          </p:cNvPr>
          <p:cNvSpPr txBox="1"/>
          <p:nvPr/>
        </p:nvSpPr>
        <p:spPr>
          <a:xfrm>
            <a:off x="243435" y="1301973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1</a:t>
            </a:r>
            <a:endParaRPr lang="en-IN" sz="2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EAEC9F-1EF5-4768-8FAD-81D25FC8F87C}"/>
              </a:ext>
            </a:extLst>
          </p:cNvPr>
          <p:cNvSpPr txBox="1"/>
          <p:nvPr/>
        </p:nvSpPr>
        <p:spPr>
          <a:xfrm>
            <a:off x="243435" y="2857527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2</a:t>
            </a:r>
            <a:endParaRPr lang="en-IN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F968C05-2261-4834-9E00-F5DF570FE0E2}"/>
              </a:ext>
            </a:extLst>
          </p:cNvPr>
          <p:cNvSpPr txBox="1"/>
          <p:nvPr/>
        </p:nvSpPr>
        <p:spPr>
          <a:xfrm>
            <a:off x="291267" y="2021912"/>
            <a:ext cx="10918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 of led through a Slide Bar using Blynk App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2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1455937" y="249631"/>
            <a:ext cx="4570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4800" b="1" dirty="0">
                <a:latin typeface="Garamond" panose="02020404030301010803" pitchFamily="18" charset="0"/>
              </a:rPr>
              <a:t> </a:t>
            </a:r>
            <a:endParaRPr lang="en-IN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4098381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400" smtClean="0">
                <a:solidFill>
                  <a:schemeClr val="bg1"/>
                </a:solidFill>
              </a:rPr>
              <a:t>14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5AA05C1-7827-4BCE-B519-82808E8DFE7D}"/>
              </a:ext>
            </a:extLst>
          </p:cNvPr>
          <p:cNvSpPr txBox="1"/>
          <p:nvPr/>
        </p:nvSpPr>
        <p:spPr>
          <a:xfrm>
            <a:off x="88776" y="1259875"/>
            <a:ext cx="11496583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[1]Assad Mohammed , Amar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Seeam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Xavier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Bellekens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z, Kamila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Nieradzinska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x,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Visham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Ramsurrun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“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 based IoT Light Control for Smart Clothing” , 2016 IEEE International Conference on Emerging Technologies and Innovative Business Practices for the Transformation of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Societies (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EmergiTech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Avaliable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online: </a:t>
            </a:r>
            <a:r>
              <a:rPr lang="en-IN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10.1109/EmergiTech.2016.7737326</a:t>
            </a:r>
            <a:endParaRPr lang="en-IN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Sajid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Nagarboudi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Patel a,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R.D.Salagarb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,”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Review on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Light Control for Smart Clothing using Gesture Control”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Innovative and Emerging Research in Engineering Volume 4, Issue 6, 2017.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Yash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Govilkar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Rupesh Jaiswal , “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Gesture Based Home Automation System” , International Journal for Research in Applied Science &amp; Engineering Technology (IJRASET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Volume 7 Issue XI, Nov 2019,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online: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http://doi.org/10.22214/ijraset.2019.11081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Osheen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Bindroo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Komal Saxena, Sunil Kumar Khatri,  “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Wearable NFC Wristband for Remote Home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Automation System”,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2nd International Conference on Telecommunication and Networks (TEL-NET), Available Online :</a:t>
            </a:r>
            <a:r>
              <a:rPr lang="en-IN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10.1109/TEL-NET.2017.8343563</a:t>
            </a:r>
            <a:endParaRPr lang="en-IN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Ravi Kishore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Kodali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Borra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Yatish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Krishna Yogi,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Gudibanda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Nagesh Sharan Sai,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Jehova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Honey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Domma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Home Automation Using CoAP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28-31 Oct. 2018 </a:t>
            </a:r>
            <a:r>
              <a:rPr lang="en-IN" sz="1600" b="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TENCON 2018 - 2018 IEEE Region 10 </a:t>
            </a:r>
            <a:r>
              <a:rPr lang="en-IN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Conference</a:t>
            </a:r>
            <a:endParaRPr lang="en-IN" sz="16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Kamelya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Kohnehshahri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Mohammad Hasan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Kargar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Fatemeh Soleimani-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Roozbahani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Using COAP Protocol on Reducing Energy Consumption in Smart Houses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Sep 8, 2018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Int. J. Advanced Networking and Applications Volume: 10Issue: 03Pages: 3843-3852 (2018) ISSN: 0975-0290 </a:t>
            </a:r>
            <a:endParaRPr lang="en-IN" sz="1600" b="0" i="0" u="none" strike="noStrike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Garamond" panose="02020404030301010803" pitchFamily="18" charset="0"/>
            </a:endParaRPr>
          </a:p>
          <a:p>
            <a:pPr algn="just"/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812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1455938" y="239389"/>
            <a:ext cx="9411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 (PHASE 2)</a:t>
            </a:r>
            <a:endParaRPr lang="en-IN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3246124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400" smtClean="0">
                <a:solidFill>
                  <a:schemeClr val="bg1"/>
                </a:solidFill>
              </a:rPr>
              <a:t>15</a:t>
            </a:fld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88929849-D6BA-4C57-9B80-8E590E96B6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4851860"/>
              </p:ext>
            </p:extLst>
          </p:nvPr>
        </p:nvGraphicFramePr>
        <p:xfrm>
          <a:off x="381740" y="1125416"/>
          <a:ext cx="11646136" cy="55816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53100">
                  <a:extLst>
                    <a:ext uri="{9D8B030D-6E8A-4147-A177-3AD203B41FA5}">
                      <a16:colId xmlns="" xmlns:a16="http://schemas.microsoft.com/office/drawing/2014/main" val="2389754156"/>
                    </a:ext>
                  </a:extLst>
                </a:gridCol>
                <a:gridCol w="2165553">
                  <a:extLst>
                    <a:ext uri="{9D8B030D-6E8A-4147-A177-3AD203B41FA5}">
                      <a16:colId xmlns="" xmlns:a16="http://schemas.microsoft.com/office/drawing/2014/main" val="1816683459"/>
                    </a:ext>
                  </a:extLst>
                </a:gridCol>
                <a:gridCol w="2009161">
                  <a:extLst>
                    <a:ext uri="{9D8B030D-6E8A-4147-A177-3AD203B41FA5}">
                      <a16:colId xmlns="" xmlns:a16="http://schemas.microsoft.com/office/drawing/2014/main" val="2683807600"/>
                    </a:ext>
                  </a:extLst>
                </a:gridCol>
                <a:gridCol w="2009161"/>
                <a:gridCol w="2009161"/>
              </a:tblGrid>
              <a:tr h="89179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aramond" panose="02020404030301010803" pitchFamily="18" charset="0"/>
                        </a:rPr>
                        <a:t>SCHEDULE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aramond" panose="02020404030301010803" pitchFamily="18" charset="0"/>
                        </a:rPr>
                        <a:t>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aramond" panose="02020404030301010803" pitchFamily="18" charset="0"/>
                        </a:rPr>
                        <a:t>JULY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aramond" panose="02020404030301010803" pitchFamily="18" charset="0"/>
                        </a:rPr>
                        <a:t>AUGUST</a:t>
                      </a:r>
                      <a:endParaRPr lang="en-IN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aramond" panose="02020404030301010803" pitchFamily="18" charset="0"/>
                        </a:rPr>
                        <a:t>SEPTEMBER</a:t>
                      </a:r>
                      <a:endParaRPr lang="en-IN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5419043"/>
                  </a:ext>
                </a:extLst>
              </a:tr>
              <a:tr h="862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Garamond" panose="02020404030301010803" pitchFamily="18" charset="0"/>
                        </a:rPr>
                        <a:t>IMPLEMENTATION</a:t>
                      </a:r>
                      <a:r>
                        <a:rPr lang="en-IN" sz="1800" baseline="0" dirty="0">
                          <a:latin typeface="Garamond" panose="02020404030301010803" pitchFamily="18" charset="0"/>
                        </a:rPr>
                        <a:t> OF ALGORITHM TO DETECT THE GESTURE</a:t>
                      </a:r>
                      <a:endParaRPr lang="en-IN" sz="1800" dirty="0"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871430"/>
                  </a:ext>
                </a:extLst>
              </a:tr>
              <a:tr h="862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DEVELOP</a:t>
                      </a:r>
                      <a:r>
                        <a:rPr lang="en-IN" baseline="0" dirty="0">
                          <a:latin typeface="Garamond" panose="02020404030301010803" pitchFamily="18" charset="0"/>
                        </a:rPr>
                        <a:t>MENT OF GESTURE DETECTION SYSTEM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1317625"/>
                  </a:ext>
                </a:extLst>
              </a:tr>
              <a:tr h="823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aseline="0" dirty="0">
                          <a:latin typeface="Garamond" panose="02020404030301010803" pitchFamily="18" charset="0"/>
                        </a:rPr>
                        <a:t>INTEGRATE ALL THREE TECHNIQUE TO CONTROL BULB</a:t>
                      </a:r>
                      <a:endParaRPr lang="en-IN" sz="1800" dirty="0"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9515682"/>
                  </a:ext>
                </a:extLst>
              </a:tr>
              <a:tr h="701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Garamond" panose="02020404030301010803" pitchFamily="18" charset="0"/>
                        </a:rPr>
                        <a:t>IMPLEMENTING THE CIRCUIT FOR FAN &amp; </a:t>
                      </a:r>
                      <a:r>
                        <a:rPr lang="en-IN" sz="1800" dirty="0">
                          <a:latin typeface="Garamond" panose="02020404030301010803" pitchFamily="18" charset="0"/>
                        </a:rPr>
                        <a:t>DESIGN</a:t>
                      </a:r>
                      <a:r>
                        <a:rPr lang="en-IN" sz="1800" baseline="0" dirty="0">
                          <a:latin typeface="Garamond" panose="02020404030301010803" pitchFamily="18" charset="0"/>
                        </a:rPr>
                        <a:t> OF THE WRISTBAND </a:t>
                      </a:r>
                      <a:endParaRPr lang="en-IN" sz="1800" dirty="0"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767565"/>
                  </a:ext>
                </a:extLst>
              </a:tr>
              <a:tr h="1084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FINAL REPORT AND TECHNICAL PAPER WRITING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315552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D7DEB92-8221-45F3-A446-8BF266F85373}"/>
              </a:ext>
            </a:extLst>
          </p:cNvPr>
          <p:cNvSpPr/>
          <p:nvPr/>
        </p:nvSpPr>
        <p:spPr>
          <a:xfrm>
            <a:off x="3844373" y="2277001"/>
            <a:ext cx="2769620" cy="2925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2D7DEB92-8221-45F3-A446-8BF266F85373}"/>
              </a:ext>
            </a:extLst>
          </p:cNvPr>
          <p:cNvSpPr/>
          <p:nvPr/>
        </p:nvSpPr>
        <p:spPr>
          <a:xfrm>
            <a:off x="6095999" y="3159732"/>
            <a:ext cx="1110326" cy="2925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D7DEB92-8221-45F3-A446-8BF266F85373}"/>
              </a:ext>
            </a:extLst>
          </p:cNvPr>
          <p:cNvSpPr/>
          <p:nvPr/>
        </p:nvSpPr>
        <p:spPr>
          <a:xfrm>
            <a:off x="6258757" y="4018115"/>
            <a:ext cx="1696824" cy="2925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461F5236-75F9-4F64-A697-B532EE4939A9}"/>
              </a:ext>
            </a:extLst>
          </p:cNvPr>
          <p:cNvSpPr/>
          <p:nvPr/>
        </p:nvSpPr>
        <p:spPr>
          <a:xfrm>
            <a:off x="9086907" y="6001722"/>
            <a:ext cx="1053851" cy="2925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82FE86A-F19A-4211-88B6-148A585CDEAD}"/>
              </a:ext>
            </a:extLst>
          </p:cNvPr>
          <p:cNvSpPr/>
          <p:nvPr/>
        </p:nvSpPr>
        <p:spPr>
          <a:xfrm>
            <a:off x="8157894" y="4942494"/>
            <a:ext cx="1455938" cy="2925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4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2247445" y="2365566"/>
            <a:ext cx="7697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4213790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400" smtClean="0">
                <a:solidFill>
                  <a:schemeClr val="bg1"/>
                </a:solidFill>
              </a:rPr>
              <a:t>16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7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1455938" y="239389"/>
            <a:ext cx="6697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COMPOSITION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1">
            <a:extLst>
              <a:ext uri="{FF2B5EF4-FFF2-40B4-BE49-F238E27FC236}">
                <a16:creationId xmlns="" xmlns:a16="http://schemas.microsoft.com/office/drawing/2014/main" id="{EF70BC25-3696-4FD2-85B1-A28223678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752381"/>
              </p:ext>
            </p:extLst>
          </p:nvPr>
        </p:nvGraphicFramePr>
        <p:xfrm>
          <a:off x="88776" y="1254312"/>
          <a:ext cx="11860567" cy="422321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891597">
                  <a:extLst>
                    <a:ext uri="{9D8B030D-6E8A-4147-A177-3AD203B41FA5}">
                      <a16:colId xmlns="" xmlns:a16="http://schemas.microsoft.com/office/drawing/2014/main" val="1406549188"/>
                    </a:ext>
                  </a:extLst>
                </a:gridCol>
                <a:gridCol w="2814221">
                  <a:extLst>
                    <a:ext uri="{9D8B030D-6E8A-4147-A177-3AD203B41FA5}">
                      <a16:colId xmlns="" xmlns:a16="http://schemas.microsoft.com/office/drawing/2014/main" val="872247882"/>
                    </a:ext>
                  </a:extLst>
                </a:gridCol>
                <a:gridCol w="4154749">
                  <a:extLst>
                    <a:ext uri="{9D8B030D-6E8A-4147-A177-3AD203B41FA5}">
                      <a16:colId xmlns="" xmlns:a16="http://schemas.microsoft.com/office/drawing/2014/main" val="1543032943"/>
                    </a:ext>
                  </a:extLst>
                </a:gridCol>
              </a:tblGrid>
              <a:tr h="1116026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ROHAN N KALPAVRUKSHA</a:t>
                      </a:r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PES1201802830</a:t>
                      </a:r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401439"/>
                  </a:ext>
                </a:extLst>
              </a:tr>
              <a:tr h="104756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ROSHAN N KALPAVRUKSHA</a:t>
                      </a:r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PES1201802834</a:t>
                      </a:r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24313443"/>
                  </a:ext>
                </a:extLst>
              </a:tr>
              <a:tr h="10120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AKHIL V </a:t>
                      </a:r>
                      <a:r>
                        <a:rPr lang="en-US" sz="2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NAYANEGALI 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PES1201801945</a:t>
                      </a:r>
                    </a:p>
                    <a:p>
                      <a:pPr algn="l"/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87848352"/>
                  </a:ext>
                </a:extLst>
              </a:tr>
              <a:tr h="104756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MRIDHULA SRIHARSHA </a:t>
                      </a:r>
                    </a:p>
                    <a:p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PES1201801122</a:t>
                      </a:r>
                    </a:p>
                    <a:p>
                      <a:pPr algn="l"/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0517980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12F2455-8DB6-43A2-BB24-250626169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34" y="1299719"/>
            <a:ext cx="1518081" cy="1037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54BB2C5-04F6-4CB2-AF01-CDBE3172B1F6}"/>
              </a:ext>
            </a:extLst>
          </p:cNvPr>
          <p:cNvSpPr txBox="1"/>
          <p:nvPr/>
        </p:nvSpPr>
        <p:spPr>
          <a:xfrm>
            <a:off x="3171368" y="5679892"/>
            <a:ext cx="6465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- </a:t>
            </a:r>
            <a:r>
              <a:rPr lang="en-IN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Anuradha M</a:t>
            </a:r>
          </a:p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Professor and Chairperson, ECE Department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5" name="Content Placeholder 16">
            <a:extLst>
              <a:ext uri="{FF2B5EF4-FFF2-40B4-BE49-F238E27FC236}">
                <a16:creationId xmlns="" xmlns:a16="http://schemas.microsoft.com/office/drawing/2014/main" id="{ECB9AFA3-3DCB-4862-8D29-7399F8166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034" y="2382685"/>
            <a:ext cx="1518081" cy="1009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80DC9DA-FA66-4FBA-844C-6DC33A7E67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54" y="3428999"/>
            <a:ext cx="1442262" cy="974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F1521AC-3E99-4849-B2C2-33B52A855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854" y="4442508"/>
            <a:ext cx="1442261" cy="1041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2803" y="6533009"/>
            <a:ext cx="7366474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2</a:t>
            </a:fld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7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76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1455938" y="239389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3627864" cy="370396"/>
          </a:xfrm>
        </p:spPr>
        <p:txBody>
          <a:bodyPr/>
          <a:lstStyle/>
          <a:p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3</a:t>
            </a:fld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FAEEAE3-62E2-4FC0-9AA4-6E195572D3D5}"/>
              </a:ext>
            </a:extLst>
          </p:cNvPr>
          <p:cNvSpPr txBox="1"/>
          <p:nvPr/>
        </p:nvSpPr>
        <p:spPr>
          <a:xfrm>
            <a:off x="553894" y="1666944"/>
            <a:ext cx="74793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progress</a:t>
            </a: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 Gantt Chart</a:t>
            </a:r>
          </a:p>
        </p:txBody>
      </p:sp>
    </p:spTree>
    <p:extLst>
      <p:ext uri="{BB962C8B-B14F-4D97-AF65-F5344CB8AC3E}">
        <p14:creationId xmlns:p14="http://schemas.microsoft.com/office/powerpoint/2010/main" val="12078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1455938" y="239389"/>
            <a:ext cx="5105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3441433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4</a:t>
            </a:fld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E8748D1-80AB-483B-B247-88BD0EDF00ED}"/>
              </a:ext>
            </a:extLst>
          </p:cNvPr>
          <p:cNvSpPr txBox="1"/>
          <p:nvPr/>
        </p:nvSpPr>
        <p:spPr>
          <a:xfrm>
            <a:off x="175449" y="1237923"/>
            <a:ext cx="8631200" cy="484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 Automation : </a:t>
            </a:r>
          </a:p>
          <a:p>
            <a:pPr marL="914400" lvl="1" indent="-457200" algn="just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utomatically performs everyday functions around the home</a:t>
            </a:r>
          </a:p>
          <a:p>
            <a:pPr marL="914400" lvl="1" indent="-457200" algn="just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aves time, energy, money and provides security. </a:t>
            </a:r>
          </a:p>
          <a:p>
            <a:pPr lvl="1" algn="just">
              <a:lnSpc>
                <a:spcPct val="115000"/>
              </a:lnSpc>
              <a:spcAft>
                <a:spcPts val="800"/>
              </a:spcAft>
            </a:pPr>
            <a:endParaRPr lang="en-IN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Internet of Things (IOT) : </a:t>
            </a:r>
          </a:p>
          <a:p>
            <a:pPr marL="914400" lvl="1" indent="-457200" algn="just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etwork of  embedded objects </a:t>
            </a:r>
          </a:p>
          <a:p>
            <a:pPr marL="914400" lvl="1" indent="-457200" algn="just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onnects and exchanges data with other devices over the internet.</a:t>
            </a: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4DF0CDA-B6DB-48D7-B9E4-49000E4BEAED}"/>
              </a:ext>
            </a:extLst>
          </p:cNvPr>
          <p:cNvSpPr txBox="1"/>
          <p:nvPr/>
        </p:nvSpPr>
        <p:spPr>
          <a:xfrm>
            <a:off x="941033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3074" name="Picture 2" descr="Top 35 IoT Terms You Need to Know">
            <a:extLst>
              <a:ext uri="{FF2B5EF4-FFF2-40B4-BE49-F238E27FC236}">
                <a16:creationId xmlns="" xmlns:a16="http://schemas.microsoft.com/office/drawing/2014/main" id="{86A018B2-240D-438B-BB42-B0FE39CF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24" y="2198744"/>
            <a:ext cx="3144799" cy="2923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426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1455938" y="239389"/>
            <a:ext cx="7221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6994" y="6462888"/>
            <a:ext cx="2778712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400" smtClean="0">
                <a:solidFill>
                  <a:schemeClr val="bg1"/>
                </a:solidFill>
              </a:rPr>
              <a:t>5</a:t>
            </a:fld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E10E424-A422-4A0E-97D6-6A1638490DAB}"/>
              </a:ext>
            </a:extLst>
          </p:cNvPr>
          <p:cNvSpPr txBox="1"/>
          <p:nvPr/>
        </p:nvSpPr>
        <p:spPr>
          <a:xfrm>
            <a:off x="-32817" y="1264672"/>
            <a:ext cx="9154618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Brain-numbing task to walk out from our place to control various electric devices 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otivation : Make it self-regulating for physically handicapped and old aged people.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wrist band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control devices.</a:t>
            </a:r>
          </a:p>
          <a:p>
            <a:pPr marL="457200" indent="-4572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Relatively affordable, simple to implement and users friendly. </a:t>
            </a:r>
            <a:endParaRPr lang="en-IN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3" name="Picture 2" descr="Image result for difficulty of elder disabled people to switch fans">
            <a:extLst>
              <a:ext uri="{FF2B5EF4-FFF2-40B4-BE49-F238E27FC236}">
                <a16:creationId xmlns="" xmlns:a16="http://schemas.microsoft.com/office/drawing/2014/main" id="{D76C0B1C-D821-4FED-A662-99EF80D7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98" y="1215388"/>
            <a:ext cx="2948604" cy="2463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2" descr="Image result for difficulty of elder disabled people to switch fans">
            <a:extLst>
              <a:ext uri="{FF2B5EF4-FFF2-40B4-BE49-F238E27FC236}">
                <a16:creationId xmlns="" xmlns:a16="http://schemas.microsoft.com/office/drawing/2014/main" id="{2E5CC883-774C-4232-9BF4-B8E549A3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98" y="3787901"/>
            <a:ext cx="2915515" cy="2665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690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3334901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6</a:t>
            </a:fld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28E04D-7FBA-4451-B6C1-055E941D4F09}"/>
              </a:ext>
            </a:extLst>
          </p:cNvPr>
          <p:cNvSpPr txBox="1"/>
          <p:nvPr/>
        </p:nvSpPr>
        <p:spPr>
          <a:xfrm>
            <a:off x="1290912" y="191471"/>
            <a:ext cx="94451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PROGRESS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60A7930-697A-4E9C-B6A6-96AC23D1D74B}"/>
              </a:ext>
            </a:extLst>
          </p:cNvPr>
          <p:cNvSpPr txBox="1"/>
          <p:nvPr/>
        </p:nvSpPr>
        <p:spPr>
          <a:xfrm>
            <a:off x="236460" y="1365856"/>
            <a:ext cx="11819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tried to implement the controlling of intensity of bulb with the help of our gesture, voice, slide bar and integrate all three methods.</a:t>
            </a:r>
          </a:p>
          <a:p>
            <a:pPr algn="just"/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FFF19DF-96DC-4EF9-902E-4EFF3B65B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677" y="3317792"/>
            <a:ext cx="3930243" cy="30320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467691F-B2AA-4EDC-8D37-DBF36D3BE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365" y="3333651"/>
            <a:ext cx="3930244" cy="3016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010CD3-FBDD-49C2-A480-AE18731D0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2" y="3333652"/>
            <a:ext cx="3809575" cy="3016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51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1455938" y="239389"/>
            <a:ext cx="5636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3462492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7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F40E047-5D8D-4900-BB40-27019B08D5A8}"/>
              </a:ext>
            </a:extLst>
          </p:cNvPr>
          <p:cNvSpPr/>
          <p:nvPr/>
        </p:nvSpPr>
        <p:spPr>
          <a:xfrm>
            <a:off x="786465" y="2365785"/>
            <a:ext cx="10944584" cy="26500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DEVICE</a:t>
            </a:r>
          </a:p>
          <a:p>
            <a:pPr algn="ctr"/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(SMART WATCH)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43AAE71A-5297-4277-9C4D-CAC80F6FF3D2}"/>
              </a:ext>
            </a:extLst>
          </p:cNvPr>
          <p:cNvSpPr/>
          <p:nvPr/>
        </p:nvSpPr>
        <p:spPr>
          <a:xfrm>
            <a:off x="1695975" y="1217688"/>
            <a:ext cx="2618913" cy="936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DASHBOARD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0E57061E-EDD4-4A47-BB67-A6F4DEDD9DAF}"/>
              </a:ext>
            </a:extLst>
          </p:cNvPr>
          <p:cNvSpPr/>
          <p:nvPr/>
        </p:nvSpPr>
        <p:spPr>
          <a:xfrm>
            <a:off x="980982" y="3805284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Sensors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ADDE5E83-E5FF-4452-B45C-CE122D6CCA49}"/>
              </a:ext>
            </a:extLst>
          </p:cNvPr>
          <p:cNvSpPr/>
          <p:nvPr/>
        </p:nvSpPr>
        <p:spPr>
          <a:xfrm>
            <a:off x="2391196" y="2575985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Bar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38E37423-1281-4B84-A2B1-2A267B1FB242}"/>
              </a:ext>
            </a:extLst>
          </p:cNvPr>
          <p:cNvSpPr/>
          <p:nvPr/>
        </p:nvSpPr>
        <p:spPr>
          <a:xfrm>
            <a:off x="8089664" y="5562636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B4CEF9B2-B004-48F4-A579-E0178B7122EB}"/>
              </a:ext>
            </a:extLst>
          </p:cNvPr>
          <p:cNvSpPr/>
          <p:nvPr/>
        </p:nvSpPr>
        <p:spPr>
          <a:xfrm>
            <a:off x="2244892" y="5534200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9F040064-1311-4533-B9DB-1B3161C995FD}"/>
              </a:ext>
            </a:extLst>
          </p:cNvPr>
          <p:cNvSpPr/>
          <p:nvPr/>
        </p:nvSpPr>
        <p:spPr>
          <a:xfrm>
            <a:off x="8716706" y="1212316"/>
            <a:ext cx="2398021" cy="936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APP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20291535-DC02-44F3-A03F-6B79BBF75912}"/>
              </a:ext>
            </a:extLst>
          </p:cNvPr>
          <p:cNvSpPr/>
          <p:nvPr/>
        </p:nvSpPr>
        <p:spPr>
          <a:xfrm>
            <a:off x="9444992" y="3829848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0E7663D8-3855-4ACB-B441-5852E81B7DC8}"/>
              </a:ext>
            </a:extLst>
          </p:cNvPr>
          <p:cNvSpPr/>
          <p:nvPr/>
        </p:nvSpPr>
        <p:spPr>
          <a:xfrm>
            <a:off x="6291308" y="3805284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AFF272D8-2C15-443C-8DD7-EE1C586F4B54}"/>
              </a:ext>
            </a:extLst>
          </p:cNvPr>
          <p:cNvSpPr/>
          <p:nvPr/>
        </p:nvSpPr>
        <p:spPr>
          <a:xfrm>
            <a:off x="3984117" y="3832174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 Altered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B7299B7D-1590-427F-ACF6-027D6057D139}"/>
              </a:ext>
            </a:extLst>
          </p:cNvPr>
          <p:cNvSpPr/>
          <p:nvPr/>
        </p:nvSpPr>
        <p:spPr>
          <a:xfrm>
            <a:off x="7927645" y="2600186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="" xmlns:a16="http://schemas.microsoft.com/office/drawing/2014/main" id="{B36E2DD1-E606-407C-ABD6-2C67F86E85DE}"/>
              </a:ext>
            </a:extLst>
          </p:cNvPr>
          <p:cNvSpPr/>
          <p:nvPr/>
        </p:nvSpPr>
        <p:spPr>
          <a:xfrm>
            <a:off x="5340245" y="1229899"/>
            <a:ext cx="2351104" cy="1010086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Left-Right 12">
            <a:extLst>
              <a:ext uri="{FF2B5EF4-FFF2-40B4-BE49-F238E27FC236}">
                <a16:creationId xmlns="" xmlns:a16="http://schemas.microsoft.com/office/drawing/2014/main" id="{220C0136-8B8F-413B-BE45-482044269B37}"/>
              </a:ext>
            </a:extLst>
          </p:cNvPr>
          <p:cNvSpPr/>
          <p:nvPr/>
        </p:nvSpPr>
        <p:spPr>
          <a:xfrm>
            <a:off x="4492458" y="1462084"/>
            <a:ext cx="670217" cy="47746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Left-Right 26">
            <a:extLst>
              <a:ext uri="{FF2B5EF4-FFF2-40B4-BE49-F238E27FC236}">
                <a16:creationId xmlns="" xmlns:a16="http://schemas.microsoft.com/office/drawing/2014/main" id="{3A4A5D27-7042-4450-ACE6-E5EE062E84E2}"/>
              </a:ext>
            </a:extLst>
          </p:cNvPr>
          <p:cNvSpPr/>
          <p:nvPr/>
        </p:nvSpPr>
        <p:spPr>
          <a:xfrm>
            <a:off x="7868919" y="1471447"/>
            <a:ext cx="670217" cy="47746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="" xmlns:a16="http://schemas.microsoft.com/office/drawing/2014/main" id="{C085EDF5-38CC-49A3-9C4E-25BC198C36CF}"/>
              </a:ext>
            </a:extLst>
          </p:cNvPr>
          <p:cNvSpPr/>
          <p:nvPr/>
        </p:nvSpPr>
        <p:spPr>
          <a:xfrm>
            <a:off x="2956981" y="5034584"/>
            <a:ext cx="591052" cy="4808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="" xmlns:a16="http://schemas.microsoft.com/office/drawing/2014/main" id="{51E5953C-C7E8-4753-B7FA-360E266C9F16}"/>
              </a:ext>
            </a:extLst>
          </p:cNvPr>
          <p:cNvSpPr/>
          <p:nvPr/>
        </p:nvSpPr>
        <p:spPr>
          <a:xfrm>
            <a:off x="8801753" y="5034585"/>
            <a:ext cx="591052" cy="49961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93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708A99-1C5C-4032-8E32-7EB99FB699E9}"/>
              </a:ext>
            </a:extLst>
          </p:cNvPr>
          <p:cNvSpPr txBox="1"/>
          <p:nvPr/>
        </p:nvSpPr>
        <p:spPr>
          <a:xfrm>
            <a:off x="1455938" y="239389"/>
            <a:ext cx="5995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  <a:endParaRPr lang="en-IN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4053992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8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38E37423-1281-4B84-A2B1-2A267B1FB242}"/>
              </a:ext>
            </a:extLst>
          </p:cNvPr>
          <p:cNvSpPr/>
          <p:nvPr/>
        </p:nvSpPr>
        <p:spPr>
          <a:xfrm>
            <a:off x="10456742" y="4621832"/>
            <a:ext cx="1627570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B4CEF9B2-B004-48F4-A579-E0178B7122EB}"/>
              </a:ext>
            </a:extLst>
          </p:cNvPr>
          <p:cNvSpPr/>
          <p:nvPr/>
        </p:nvSpPr>
        <p:spPr>
          <a:xfrm>
            <a:off x="8460419" y="4645961"/>
            <a:ext cx="1720886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20291535-DC02-44F3-A03F-6B79BBF75912}"/>
              </a:ext>
            </a:extLst>
          </p:cNvPr>
          <p:cNvSpPr/>
          <p:nvPr/>
        </p:nvSpPr>
        <p:spPr>
          <a:xfrm>
            <a:off x="9320862" y="2063085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Subscriber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="" xmlns:a16="http://schemas.microsoft.com/office/drawing/2014/main" id="{51E5953C-C7E8-4753-B7FA-360E266C9F16}"/>
              </a:ext>
            </a:extLst>
          </p:cNvPr>
          <p:cNvSpPr/>
          <p:nvPr/>
        </p:nvSpPr>
        <p:spPr>
          <a:xfrm>
            <a:off x="10032951" y="3651144"/>
            <a:ext cx="591052" cy="4996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9E7FDF1-90D4-4078-8E39-62DE30E1773D}"/>
              </a:ext>
            </a:extLst>
          </p:cNvPr>
          <p:cNvSpPr txBox="1"/>
          <p:nvPr/>
        </p:nvSpPr>
        <p:spPr>
          <a:xfrm>
            <a:off x="1327557" y="1236492"/>
            <a:ext cx="26977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(SMART WATCH)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F619004-CCF3-4A05-AA6F-BD7553D7F6ED}"/>
              </a:ext>
            </a:extLst>
          </p:cNvPr>
          <p:cNvSpPr/>
          <p:nvPr/>
        </p:nvSpPr>
        <p:spPr>
          <a:xfrm>
            <a:off x="1668836" y="2054712"/>
            <a:ext cx="2015231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5B95005A-BEC1-40D0-9400-2BF4EDEB6B33}"/>
              </a:ext>
            </a:extLst>
          </p:cNvPr>
          <p:cNvSpPr/>
          <p:nvPr/>
        </p:nvSpPr>
        <p:spPr>
          <a:xfrm>
            <a:off x="86033" y="3977823"/>
            <a:ext cx="2695112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loud 15">
            <a:extLst>
              <a:ext uri="{FF2B5EF4-FFF2-40B4-BE49-F238E27FC236}">
                <a16:creationId xmlns="" xmlns:a16="http://schemas.microsoft.com/office/drawing/2014/main" id="{B1FE00DE-4452-4115-949E-C4339F4BB93B}"/>
              </a:ext>
            </a:extLst>
          </p:cNvPr>
          <p:cNvSpPr/>
          <p:nvPr/>
        </p:nvSpPr>
        <p:spPr>
          <a:xfrm>
            <a:off x="5786020" y="4056773"/>
            <a:ext cx="2248219" cy="874022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="" xmlns:a16="http://schemas.microsoft.com/office/drawing/2014/main" id="{E10FD121-BDBD-4422-A521-75411CFF388C}"/>
              </a:ext>
            </a:extLst>
          </p:cNvPr>
          <p:cNvSpPr/>
          <p:nvPr/>
        </p:nvSpPr>
        <p:spPr>
          <a:xfrm>
            <a:off x="661917" y="4780017"/>
            <a:ext cx="1627570" cy="863646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Senses Gesture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="" xmlns:a16="http://schemas.microsoft.com/office/drawing/2014/main" id="{E7C6FA0C-286A-4D88-9178-1F37BC35A762}"/>
              </a:ext>
            </a:extLst>
          </p:cNvPr>
          <p:cNvSpPr/>
          <p:nvPr/>
        </p:nvSpPr>
        <p:spPr>
          <a:xfrm>
            <a:off x="2306451" y="3243898"/>
            <a:ext cx="591052" cy="499616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612E00E6-9BDB-492E-9D26-C4E82AB3EA0D}"/>
              </a:ext>
            </a:extLst>
          </p:cNvPr>
          <p:cNvSpPr/>
          <p:nvPr/>
        </p:nvSpPr>
        <p:spPr>
          <a:xfrm>
            <a:off x="2963057" y="3987800"/>
            <a:ext cx="2248219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loud 25">
            <a:extLst>
              <a:ext uri="{FF2B5EF4-FFF2-40B4-BE49-F238E27FC236}">
                <a16:creationId xmlns="" xmlns:a16="http://schemas.microsoft.com/office/drawing/2014/main" id="{AC2655DA-B027-489D-A337-D1236F860F0A}"/>
              </a:ext>
            </a:extLst>
          </p:cNvPr>
          <p:cNvSpPr/>
          <p:nvPr/>
        </p:nvSpPr>
        <p:spPr>
          <a:xfrm>
            <a:off x="3715559" y="4844713"/>
            <a:ext cx="1627570" cy="863646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Senses Voice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7D9362F7-85A2-46B5-946C-D20B294F237B}"/>
              </a:ext>
            </a:extLst>
          </p:cNvPr>
          <p:cNvSpPr/>
          <p:nvPr/>
        </p:nvSpPr>
        <p:spPr>
          <a:xfrm>
            <a:off x="1996188" y="5516928"/>
            <a:ext cx="1775537" cy="99458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Bar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="" xmlns:a16="http://schemas.microsoft.com/office/drawing/2014/main" id="{65624A75-B61C-4432-9E17-56DAF5F60DFE}"/>
              </a:ext>
            </a:extLst>
          </p:cNvPr>
          <p:cNvSpPr/>
          <p:nvPr/>
        </p:nvSpPr>
        <p:spPr>
          <a:xfrm>
            <a:off x="3401542" y="5993700"/>
            <a:ext cx="2009767" cy="863646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Senses Movement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loud 8"/>
          <p:cNvSpPr/>
          <p:nvPr/>
        </p:nvSpPr>
        <p:spPr>
          <a:xfrm>
            <a:off x="5644662" y="2159876"/>
            <a:ext cx="1608991" cy="897794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MQTT Broker </a:t>
            </a:r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>
            <a:off x="4152790" y="2063085"/>
            <a:ext cx="1412741" cy="9508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Publish</a:t>
            </a:r>
            <a:endParaRPr lang="en-IN" dirty="0"/>
          </a:p>
        </p:txBody>
      </p:sp>
      <p:sp>
        <p:nvSpPr>
          <p:cNvPr id="33" name="Right Arrow 32"/>
          <p:cNvSpPr/>
          <p:nvPr/>
        </p:nvSpPr>
        <p:spPr>
          <a:xfrm>
            <a:off x="7439398" y="2101026"/>
            <a:ext cx="1412741" cy="9334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Subscribe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2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97944C-4D97-44D6-8C51-01B948A1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E17ED68E-C3B4-49CD-803A-8BA54A3FC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="" xmlns:a16="http://schemas.microsoft.com/office/drawing/2014/main" val="761099932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430630587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377091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29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853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41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53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38083"/>
                  </a:ext>
                </a:extLst>
              </a:tr>
            </a:tbl>
          </a:graphicData>
        </a:graphic>
      </p:graphicFrame>
      <p:pic>
        <p:nvPicPr>
          <p:cNvPr id="2050" name="Picture 2" descr="HD wallpaper: Wall of blue subtle texture, texture with paint., background  | Wallpaper Flare">
            <a:extLst>
              <a:ext uri="{FF2B5EF4-FFF2-40B4-BE49-F238E27FC236}">
                <a16:creationId xmlns="" xmlns:a16="http://schemas.microsoft.com/office/drawing/2014/main" id="{5550997C-737E-417F-8B62-F81359A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es logo.png">
            <a:extLst>
              <a:ext uri="{FF2B5EF4-FFF2-40B4-BE49-F238E27FC236}">
                <a16:creationId xmlns="" xmlns:a16="http://schemas.microsoft.com/office/drawing/2014/main" id="{DFAC9633-D04C-4187-AA0D-AA41EFD6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1109908" cy="110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rajsekar\Pictures\ECE LOGO.jpg">
            <a:extLst>
              <a:ext uri="{FF2B5EF4-FFF2-40B4-BE49-F238E27FC236}">
                <a16:creationId xmlns="" xmlns:a16="http://schemas.microsoft.com/office/drawing/2014/main" id="{6D414240-77CA-40FA-B45C-CF894B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380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9620E2A-BA62-43C0-814F-268DC16EF121}"/>
              </a:ext>
            </a:extLst>
          </p:cNvPr>
          <p:cNvCxnSpPr>
            <a:cxnSpLocks/>
          </p:cNvCxnSpPr>
          <p:nvPr/>
        </p:nvCxnSpPr>
        <p:spPr>
          <a:xfrm>
            <a:off x="1455938" y="1001298"/>
            <a:ext cx="96056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BF3B6F7-2BFD-4A2C-A01D-EE7D8779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6" y="6460252"/>
            <a:ext cx="1146283" cy="370396"/>
          </a:xfrm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15-07-2021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83F241B1-2202-4ECF-BB0D-E5A29E7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6427" y="6462888"/>
            <a:ext cx="3334901" cy="370396"/>
          </a:xfrm>
        </p:spPr>
        <p:txBody>
          <a:bodyPr/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 using IoT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4C0C5298-92EA-48FF-87CA-72CED4EA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728" y="6465523"/>
            <a:ext cx="779767" cy="365125"/>
          </a:xfrm>
        </p:spPr>
        <p:txBody>
          <a:bodyPr/>
          <a:lstStyle/>
          <a:p>
            <a:fld id="{C77FEB3D-FC5F-4B1B-83A3-8DD600AC8BA0}" type="slidenum">
              <a:rPr lang="en-IN" sz="1600" smtClean="0">
                <a:solidFill>
                  <a:schemeClr val="bg1"/>
                </a:solidFill>
              </a:rPr>
              <a:t>9</a:t>
            </a:fld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28E04D-7FBA-4451-B6C1-055E941D4F09}"/>
              </a:ext>
            </a:extLst>
          </p:cNvPr>
          <p:cNvSpPr txBox="1"/>
          <p:nvPr/>
        </p:nvSpPr>
        <p:spPr>
          <a:xfrm>
            <a:off x="1290912" y="191471"/>
            <a:ext cx="7765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IN" sz="5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 MQTT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60A7930-697A-4E9C-B6A6-96AC23D1D74B}"/>
              </a:ext>
            </a:extLst>
          </p:cNvPr>
          <p:cNvSpPr txBox="1"/>
          <p:nvPr/>
        </p:nvSpPr>
        <p:spPr>
          <a:xfrm>
            <a:off x="236460" y="1365856"/>
            <a:ext cx="118194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72596A-758F-4BCF-8E7A-DA40FEE9E082}"/>
              </a:ext>
            </a:extLst>
          </p:cNvPr>
          <p:cNvSpPr txBox="1"/>
          <p:nvPr/>
        </p:nvSpPr>
        <p:spPr>
          <a:xfrm>
            <a:off x="244859" y="1405160"/>
            <a:ext cx="116580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Distribute information more efficiently.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update rates to seconds.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Very well-suited for remote sensing and control.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Maximize available bandwidth.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Extremely lightweight overhead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scalability.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real </a:t>
            </a:r>
            <a:r>
              <a:rPr lang="en-US" sz="28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 of MQTT over HTTP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occurs when we reuse the single connection for sending multiple messages 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which the average response per message converges to around 40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the data amount per message converges to around 400 bytes.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401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611</Words>
  <Application>Microsoft Office PowerPoint</Application>
  <PresentationFormat>Custom</PresentationFormat>
  <Paragraphs>174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K</dc:creator>
  <cp:lastModifiedBy>Microsoft</cp:lastModifiedBy>
  <cp:revision>65</cp:revision>
  <dcterms:created xsi:type="dcterms:W3CDTF">2021-06-17T02:12:09Z</dcterms:created>
  <dcterms:modified xsi:type="dcterms:W3CDTF">2021-08-26T04:53:55Z</dcterms:modified>
</cp:coreProperties>
</file>